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83" autoAdjust="0"/>
    <p:restoredTop sz="79499" autoAdjust="0"/>
  </p:normalViewPr>
  <p:slideViewPr>
    <p:cSldViewPr snapToGrid="0">
      <p:cViewPr varScale="1">
        <p:scale>
          <a:sx n="68" d="100"/>
          <a:sy n="68" d="100"/>
        </p:scale>
        <p:origin x="10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401457-4179-40A6-82DE-07C1BC1EF8B0}" type="datetimeFigureOut">
              <a:rPr lang="en-US" smtClean="0"/>
              <a:t>11/16/2021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30B8B3-6FDB-48A5-9B1A-F1EC3C342930}" type="slidenum">
              <a:rPr lang="en-US" smtClean="0"/>
              <a:t>‹#›</a:t>
            </a:fld>
            <a:endParaRPr lang="en-US"/>
          </a:p>
        </p:txBody>
      </p:sp>
    </p:spTree>
    <p:extLst>
      <p:ext uri="{BB962C8B-B14F-4D97-AF65-F5344CB8AC3E}">
        <p14:creationId xmlns:p14="http://schemas.microsoft.com/office/powerpoint/2010/main" val="12889818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International Labor Organization (ILO) defines sexual harassment as sex-based and sexual </a:t>
            </a:r>
          </a:p>
          <a:p>
            <a:r>
              <a:rPr lang="en-US" dirty="0"/>
              <a:t>behaviour that is unwelcome, unreasonable and offensive to its recipient (ILO, 2015). The ILO’s </a:t>
            </a:r>
          </a:p>
          <a:p>
            <a:r>
              <a:rPr lang="en-US" dirty="0"/>
              <a:t>conceptualization of sexual harassment as a serious form of discrimination links to sex-based social policies and labor market norms, sex segregation of workplaces, the location of workers in particular occupations and specific contract types (McDonald et al., 2015).</a:t>
            </a:r>
          </a:p>
          <a:p>
            <a:endParaRPr lang="en-US" dirty="0"/>
          </a:p>
        </p:txBody>
      </p:sp>
      <p:sp>
        <p:nvSpPr>
          <p:cNvPr id="4" name="Slide Number Placeholder 3"/>
          <p:cNvSpPr>
            <a:spLocks noGrp="1"/>
          </p:cNvSpPr>
          <p:nvPr>
            <p:ph type="sldNum" sz="quarter" idx="5"/>
          </p:nvPr>
        </p:nvSpPr>
        <p:spPr/>
        <p:txBody>
          <a:bodyPr/>
          <a:lstStyle/>
          <a:p>
            <a:fld id="{D230B8B3-6FDB-48A5-9B1A-F1EC3C342930}" type="slidenum">
              <a:rPr lang="en-US" smtClean="0"/>
              <a:t>2</a:t>
            </a:fld>
            <a:endParaRPr lang="en-US"/>
          </a:p>
        </p:txBody>
      </p:sp>
    </p:spTree>
    <p:extLst>
      <p:ext uri="{BB962C8B-B14F-4D97-AF65-F5344CB8AC3E}">
        <p14:creationId xmlns:p14="http://schemas.microsoft.com/office/powerpoint/2010/main" val="43624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implication of this is that organizations, workforces and workplaces can play a tangible role in transforming the experience of women and having positive impacts on gender equality beyond the workplace</a:t>
            </a:r>
          </a:p>
        </p:txBody>
      </p:sp>
      <p:sp>
        <p:nvSpPr>
          <p:cNvPr id="4" name="Slide Number Placeholder 3"/>
          <p:cNvSpPr>
            <a:spLocks noGrp="1"/>
          </p:cNvSpPr>
          <p:nvPr>
            <p:ph type="sldNum" sz="quarter" idx="5"/>
          </p:nvPr>
        </p:nvSpPr>
        <p:spPr/>
        <p:txBody>
          <a:bodyPr/>
          <a:lstStyle/>
          <a:p>
            <a:fld id="{D230B8B3-6FDB-48A5-9B1A-F1EC3C342930}" type="slidenum">
              <a:rPr lang="en-US" smtClean="0"/>
              <a:t>4</a:t>
            </a:fld>
            <a:endParaRPr lang="en-US"/>
          </a:p>
        </p:txBody>
      </p:sp>
    </p:spTree>
    <p:extLst>
      <p:ext uri="{BB962C8B-B14F-4D97-AF65-F5344CB8AC3E}">
        <p14:creationId xmlns:p14="http://schemas.microsoft.com/office/powerpoint/2010/main" val="29982728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Working with your HR department, craft a comprehensive, easy-to-understand anti-workplace harassment and anti-discrimination policy covering all employees. Be sure to include guidance from your company’s legal counsel in order to ensure the policy fully complies with local, state, and federal laws and regulations.</a:t>
            </a:r>
          </a:p>
        </p:txBody>
      </p:sp>
      <p:sp>
        <p:nvSpPr>
          <p:cNvPr id="4" name="Slide Number Placeholder 3"/>
          <p:cNvSpPr>
            <a:spLocks noGrp="1"/>
          </p:cNvSpPr>
          <p:nvPr>
            <p:ph type="sldNum" sz="quarter" idx="5"/>
          </p:nvPr>
        </p:nvSpPr>
        <p:spPr/>
        <p:txBody>
          <a:bodyPr/>
          <a:lstStyle/>
          <a:p>
            <a:fld id="{D230B8B3-6FDB-48A5-9B1A-F1EC3C342930}" type="slidenum">
              <a:rPr lang="en-US" smtClean="0"/>
              <a:t>5</a:t>
            </a:fld>
            <a:endParaRPr lang="en-US"/>
          </a:p>
        </p:txBody>
      </p:sp>
    </p:spTree>
    <p:extLst>
      <p:ext uri="{BB962C8B-B14F-4D97-AF65-F5344CB8AC3E}">
        <p14:creationId xmlns:p14="http://schemas.microsoft.com/office/powerpoint/2010/main" val="23035092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Retaliation occurs when an employer reacts adversely to an employee’s decision to file a employment rights complaint. This complaint may be a grievance with the employer or it may a more formal claim filed with a federal or state agency.</a:t>
            </a:r>
          </a:p>
        </p:txBody>
      </p:sp>
      <p:sp>
        <p:nvSpPr>
          <p:cNvPr id="4" name="Slide Number Placeholder 3"/>
          <p:cNvSpPr>
            <a:spLocks noGrp="1"/>
          </p:cNvSpPr>
          <p:nvPr>
            <p:ph type="sldNum" sz="quarter" idx="5"/>
          </p:nvPr>
        </p:nvSpPr>
        <p:spPr/>
        <p:txBody>
          <a:bodyPr/>
          <a:lstStyle/>
          <a:p>
            <a:fld id="{D230B8B3-6FDB-48A5-9B1A-F1EC3C342930}" type="slidenum">
              <a:rPr lang="en-US" smtClean="0"/>
              <a:t>6</a:t>
            </a:fld>
            <a:endParaRPr lang="en-US"/>
          </a:p>
        </p:txBody>
      </p:sp>
    </p:spTree>
    <p:extLst>
      <p:ext uri="{BB962C8B-B14F-4D97-AF65-F5344CB8AC3E}">
        <p14:creationId xmlns:p14="http://schemas.microsoft.com/office/powerpoint/2010/main" val="12539085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National Business Ethics Survey, 59 percent of large companies without an effective ethics program in place experienced retaliation after reporting wrongdoing compared to only 4 percent in companies with an effective ethics program in place. Encouraging your company to introduce a fair and equal ethics program could reduce the chances that retaliation will occur at your job and create a climate that is conducive to fairness rather than silence on employment rights issues.</a:t>
            </a:r>
          </a:p>
        </p:txBody>
      </p:sp>
      <p:sp>
        <p:nvSpPr>
          <p:cNvPr id="4" name="Slide Number Placeholder 3"/>
          <p:cNvSpPr>
            <a:spLocks noGrp="1"/>
          </p:cNvSpPr>
          <p:nvPr>
            <p:ph type="sldNum" sz="quarter" idx="5"/>
          </p:nvPr>
        </p:nvSpPr>
        <p:spPr/>
        <p:txBody>
          <a:bodyPr/>
          <a:lstStyle/>
          <a:p>
            <a:fld id="{D230B8B3-6FDB-48A5-9B1A-F1EC3C342930}" type="slidenum">
              <a:rPr lang="en-US" smtClean="0"/>
              <a:t>7</a:t>
            </a:fld>
            <a:endParaRPr lang="en-US"/>
          </a:p>
        </p:txBody>
      </p:sp>
    </p:spTree>
    <p:extLst>
      <p:ext uri="{BB962C8B-B14F-4D97-AF65-F5344CB8AC3E}">
        <p14:creationId xmlns:p14="http://schemas.microsoft.com/office/powerpoint/2010/main" val="176100107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11/16/2021</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11/16/2021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11/16/2021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11/16/2021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11/16/2021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11/16/2021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11/16/2021</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56217-E610-454B-AD90-34E3D23434DE}"/>
              </a:ext>
            </a:extLst>
          </p:cNvPr>
          <p:cNvSpPr>
            <a:spLocks noGrp="1"/>
          </p:cNvSpPr>
          <p:nvPr>
            <p:ph type="ctrTitle"/>
          </p:nvPr>
        </p:nvSpPr>
        <p:spPr/>
        <p:txBody>
          <a:bodyPr/>
          <a:lstStyle/>
          <a:p>
            <a:r>
              <a:rPr lang="en-US" sz="3200" b="1" dirty="0"/>
              <a:t>Training on workplace Sexual harassment </a:t>
            </a:r>
          </a:p>
        </p:txBody>
      </p:sp>
      <p:sp>
        <p:nvSpPr>
          <p:cNvPr id="3" name="Subtitle 2">
            <a:extLst>
              <a:ext uri="{FF2B5EF4-FFF2-40B4-BE49-F238E27FC236}">
                <a16:creationId xmlns:a16="http://schemas.microsoft.com/office/drawing/2014/main" id="{D1693DA1-113B-485D-9A26-CA61C1BBBFFA}"/>
              </a:ext>
            </a:extLst>
          </p:cNvPr>
          <p:cNvSpPr>
            <a:spLocks noGrp="1"/>
          </p:cNvSpPr>
          <p:nvPr>
            <p:ph type="subTitle" idx="1"/>
          </p:nvPr>
        </p:nvSpPr>
        <p:spPr>
          <a:xfrm>
            <a:off x="2692398" y="3471338"/>
            <a:ext cx="6815669" cy="1918080"/>
          </a:xfrm>
        </p:spPr>
        <p:txBody>
          <a:bodyPr>
            <a:normAutofit fontScale="92500" lnSpcReduction="20000"/>
          </a:bodyPr>
          <a:lstStyle/>
          <a:p>
            <a:r>
              <a:rPr lang="en-US" dirty="0"/>
              <a:t>Author </a:t>
            </a:r>
          </a:p>
          <a:p>
            <a:r>
              <a:rPr lang="en-US" dirty="0"/>
              <a:t>Institutional Affiliation </a:t>
            </a:r>
          </a:p>
          <a:p>
            <a:r>
              <a:rPr lang="en-US" dirty="0"/>
              <a:t>Instructor </a:t>
            </a:r>
          </a:p>
          <a:p>
            <a:r>
              <a:rPr lang="en-US" dirty="0"/>
              <a:t>Course code </a:t>
            </a:r>
          </a:p>
          <a:p>
            <a:r>
              <a:rPr lang="en-US" dirty="0"/>
              <a:t>Date of submission </a:t>
            </a:r>
          </a:p>
        </p:txBody>
      </p:sp>
    </p:spTree>
    <p:extLst>
      <p:ext uri="{BB962C8B-B14F-4D97-AF65-F5344CB8AC3E}">
        <p14:creationId xmlns:p14="http://schemas.microsoft.com/office/powerpoint/2010/main" val="19610165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593B8-8BFD-452C-8161-F121BC812470}"/>
              </a:ext>
            </a:extLst>
          </p:cNvPr>
          <p:cNvSpPr>
            <a:spLocks noGrp="1"/>
          </p:cNvSpPr>
          <p:nvPr>
            <p:ph idx="1"/>
          </p:nvPr>
        </p:nvSpPr>
        <p:spPr/>
        <p:txBody>
          <a:bodyPr>
            <a:normAutofit fontScale="77500" lnSpcReduction="20000"/>
          </a:bodyPr>
          <a:lstStyle/>
          <a:p>
            <a:pPr algn="just"/>
            <a:r>
              <a:rPr lang="en-US" dirty="0"/>
              <a:t>By definition, a hostile workplace is a work environment where the actions, communications and behavior by either the bosses of co-workers create a discriminatory environment that negatively impacts of a worker’s ability to perform effectively. </a:t>
            </a:r>
          </a:p>
          <a:p>
            <a:pPr algn="just"/>
            <a:r>
              <a:rPr lang="en-US" dirty="0"/>
              <a:t>Harassment and discrimination at the workplace can result in the creation of a hostile work environment (Howald, 2018). </a:t>
            </a:r>
          </a:p>
          <a:p>
            <a:pPr algn="just"/>
            <a:r>
              <a:rPr lang="en-US" dirty="0"/>
              <a:t>For this current paper, I consider workplace sexual harassment as a leading cause of hostile work environment. </a:t>
            </a:r>
          </a:p>
          <a:p>
            <a:pPr algn="just"/>
            <a:r>
              <a:rPr lang="en-US" dirty="0"/>
              <a:t>Sexual harassment is a continuum of sexual or sexist behaviors which may present negative impacts on the persons who have been harassed. </a:t>
            </a:r>
          </a:p>
          <a:p>
            <a:pPr algn="just"/>
            <a:r>
              <a:rPr lang="en-US" dirty="0"/>
              <a:t>This training contains very essential elements to understand and address workplace sexual harassment. </a:t>
            </a:r>
          </a:p>
        </p:txBody>
      </p:sp>
    </p:spTree>
    <p:extLst>
      <p:ext uri="{BB962C8B-B14F-4D97-AF65-F5344CB8AC3E}">
        <p14:creationId xmlns:p14="http://schemas.microsoft.com/office/powerpoint/2010/main" val="42497472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4EC42A1-B865-4407-B8E3-66651B429231}"/>
              </a:ext>
            </a:extLst>
          </p:cNvPr>
          <p:cNvSpPr>
            <a:spLocks noGrp="1"/>
          </p:cNvSpPr>
          <p:nvPr>
            <p:ph idx="1"/>
          </p:nvPr>
        </p:nvSpPr>
        <p:spPr/>
        <p:txBody>
          <a:bodyPr>
            <a:normAutofit/>
          </a:bodyPr>
          <a:lstStyle/>
          <a:p>
            <a:pPr algn="just"/>
            <a:r>
              <a:rPr lang="en-US" sz="2000" dirty="0"/>
              <a:t>It is essential to note that sexual harassment creates a hostile work environment particularly for the individuals and groups of employees who are considered targets for potential harassments. </a:t>
            </a:r>
          </a:p>
          <a:p>
            <a:pPr algn="just"/>
            <a:r>
              <a:rPr lang="en-US" sz="2000" dirty="0"/>
              <a:t>Sexist jokes and comments may make some employees uncomfortable to deliver their assigned duties. </a:t>
            </a:r>
          </a:p>
          <a:p>
            <a:pPr algn="just"/>
            <a:r>
              <a:rPr lang="en-US" sz="2000" dirty="0"/>
              <a:t>Rapid evidence shows that sexual coercion and other forms of sexual harassment at workplace can negatively affect occupational wellbeing of an individual. </a:t>
            </a:r>
          </a:p>
        </p:txBody>
      </p:sp>
    </p:spTree>
    <p:extLst>
      <p:ext uri="{BB962C8B-B14F-4D97-AF65-F5344CB8AC3E}">
        <p14:creationId xmlns:p14="http://schemas.microsoft.com/office/powerpoint/2010/main" val="9034501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63A8B8F-34E7-4C9B-9529-29F62296DFB3}"/>
              </a:ext>
            </a:extLst>
          </p:cNvPr>
          <p:cNvSpPr>
            <a:spLocks noGrp="1"/>
          </p:cNvSpPr>
          <p:nvPr>
            <p:ph idx="1"/>
          </p:nvPr>
        </p:nvSpPr>
        <p:spPr/>
        <p:txBody>
          <a:bodyPr/>
          <a:lstStyle/>
          <a:p>
            <a:pPr algn="just"/>
            <a:r>
              <a:rPr lang="en-US" sz="2000" dirty="0"/>
              <a:t>For individual employees, having to face the challenge of reporting to work everyday in a hostile environment can take a toll on you and your work. </a:t>
            </a:r>
          </a:p>
          <a:p>
            <a:pPr algn="just"/>
            <a:r>
              <a:rPr lang="en-US" sz="2000" dirty="0"/>
              <a:t>It is usually the role of the organizational leaders to cultivate healthy relationships devoid of sexual harassments at work </a:t>
            </a:r>
            <a:r>
              <a:rPr lang="en-US" sz="2000"/>
              <a:t>(Crain, 1995).</a:t>
            </a:r>
            <a:endParaRPr lang="en-US" sz="2000" dirty="0"/>
          </a:p>
          <a:p>
            <a:pPr algn="just"/>
            <a:r>
              <a:rPr lang="en-US" sz="2000" dirty="0"/>
              <a:t>Fundamentally, it is the responsibility of employers to create harassment-free work environments</a:t>
            </a:r>
            <a:r>
              <a:rPr lang="en-US" dirty="0"/>
              <a:t>. </a:t>
            </a:r>
          </a:p>
        </p:txBody>
      </p:sp>
    </p:spTree>
    <p:extLst>
      <p:ext uri="{BB962C8B-B14F-4D97-AF65-F5344CB8AC3E}">
        <p14:creationId xmlns:p14="http://schemas.microsoft.com/office/powerpoint/2010/main" val="28079787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A09D1CC-EC76-4F73-8A5E-1D436D5539B4}"/>
              </a:ext>
            </a:extLst>
          </p:cNvPr>
          <p:cNvSpPr>
            <a:spLocks noGrp="1"/>
          </p:cNvSpPr>
          <p:nvPr>
            <p:ph idx="1"/>
          </p:nvPr>
        </p:nvSpPr>
        <p:spPr/>
        <p:txBody>
          <a:bodyPr>
            <a:normAutofit fontScale="92500" lnSpcReduction="20000"/>
          </a:bodyPr>
          <a:lstStyle/>
          <a:p>
            <a:pPr algn="just">
              <a:lnSpc>
                <a:spcPct val="150000"/>
              </a:lnSpc>
            </a:pPr>
            <a:r>
              <a:rPr lang="en-US" sz="2000" dirty="0"/>
              <a:t>The first step to addressing workplace sexual harassment as a leader is;</a:t>
            </a:r>
          </a:p>
          <a:p>
            <a:pPr algn="ctr">
              <a:lnSpc>
                <a:spcPct val="150000"/>
              </a:lnSpc>
            </a:pPr>
            <a:r>
              <a:rPr lang="en-US" sz="2000" b="1" dirty="0"/>
              <a:t>Informing employees that harassment is prohibited </a:t>
            </a:r>
          </a:p>
          <a:p>
            <a:pPr algn="just">
              <a:lnSpc>
                <a:spcPct val="150000"/>
              </a:lnSpc>
            </a:pPr>
            <a:r>
              <a:rPr lang="en-US" sz="2000" dirty="0"/>
              <a:t>Usually, beyond the normal employee trainings, one of the most critical means of communicating the organization’s anti-harassment policies to the employees is through the demonstration of values and behaviors that highlight the principles of these policies. </a:t>
            </a:r>
          </a:p>
          <a:p>
            <a:pPr algn="just">
              <a:lnSpc>
                <a:spcPct val="150000"/>
              </a:lnSpc>
            </a:pPr>
            <a:r>
              <a:rPr lang="en-US" sz="2000" dirty="0"/>
              <a:t>Arguably, this is usually critical to fostering a culture of inclusion and respect because the organization would consistently highlight what is tolerated and what is not. </a:t>
            </a:r>
          </a:p>
          <a:p>
            <a:pPr algn="just"/>
            <a:endParaRPr lang="en-US" dirty="0"/>
          </a:p>
        </p:txBody>
      </p:sp>
    </p:spTree>
    <p:extLst>
      <p:ext uri="{BB962C8B-B14F-4D97-AF65-F5344CB8AC3E}">
        <p14:creationId xmlns:p14="http://schemas.microsoft.com/office/powerpoint/2010/main" val="36898874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4C88ADD-C966-4BD7-9B34-D204DF3B4632}"/>
              </a:ext>
            </a:extLst>
          </p:cNvPr>
          <p:cNvSpPr>
            <a:spLocks noGrp="1"/>
          </p:cNvSpPr>
          <p:nvPr>
            <p:ph idx="1"/>
          </p:nvPr>
        </p:nvSpPr>
        <p:spPr/>
        <p:txBody>
          <a:bodyPr>
            <a:normAutofit/>
          </a:bodyPr>
          <a:lstStyle/>
          <a:p>
            <a:pPr algn="ctr">
              <a:lnSpc>
                <a:spcPct val="150000"/>
              </a:lnSpc>
            </a:pPr>
            <a:r>
              <a:rPr lang="en-US" sz="2000" b="1" dirty="0"/>
              <a:t>Assuring employees that they will not be punished for asking questions or sharing their concerns</a:t>
            </a:r>
          </a:p>
          <a:p>
            <a:pPr algn="just">
              <a:lnSpc>
                <a:spcPct val="150000"/>
              </a:lnSpc>
            </a:pPr>
            <a:r>
              <a:rPr lang="en-US" sz="2000" dirty="0"/>
              <a:t>Leaders should encourage their followers that their organizations are guided by fair and equal ethics programs. </a:t>
            </a:r>
          </a:p>
          <a:p>
            <a:pPr algn="just">
              <a:lnSpc>
                <a:spcPct val="150000"/>
              </a:lnSpc>
            </a:pPr>
            <a:r>
              <a:rPr lang="en-US" sz="2000" dirty="0"/>
              <a:t>Believably, this would reduce the chances that retaliation will occur for the employees who report cases of sexual harassment at the workplace. </a:t>
            </a:r>
          </a:p>
        </p:txBody>
      </p:sp>
    </p:spTree>
    <p:extLst>
      <p:ext uri="{BB962C8B-B14F-4D97-AF65-F5344CB8AC3E}">
        <p14:creationId xmlns:p14="http://schemas.microsoft.com/office/powerpoint/2010/main" val="38278358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A0B48AA-B72E-40A7-AD57-B054EAF47306}"/>
              </a:ext>
            </a:extLst>
          </p:cNvPr>
          <p:cNvSpPr>
            <a:spLocks noGrp="1"/>
          </p:cNvSpPr>
          <p:nvPr>
            <p:ph idx="1"/>
          </p:nvPr>
        </p:nvSpPr>
        <p:spPr/>
        <p:txBody>
          <a:bodyPr>
            <a:normAutofit/>
          </a:bodyPr>
          <a:lstStyle/>
          <a:p>
            <a:pPr algn="ctr">
              <a:lnSpc>
                <a:spcPct val="150000"/>
              </a:lnSpc>
            </a:pPr>
            <a:r>
              <a:rPr lang="en-US" sz="2000" b="1" dirty="0"/>
              <a:t>Increase awareness of laws and regulations protecting workers from retaliation</a:t>
            </a:r>
            <a:r>
              <a:rPr lang="en-US" sz="2000" dirty="0"/>
              <a:t>.</a:t>
            </a:r>
          </a:p>
          <a:p>
            <a:pPr algn="just">
              <a:lnSpc>
                <a:spcPct val="150000"/>
              </a:lnSpc>
            </a:pPr>
            <a:r>
              <a:rPr lang="en-US" sz="2000" dirty="0"/>
              <a:t>As a worker it’s important to stay abreast of all the laws designed to protect your rights especially those concerning discrimination and retaliation (TOOHEY, 2013)</a:t>
            </a:r>
          </a:p>
          <a:p>
            <a:pPr algn="just">
              <a:lnSpc>
                <a:spcPct val="150000"/>
              </a:lnSpc>
            </a:pPr>
            <a:r>
              <a:rPr lang="en-US" sz="2000" dirty="0"/>
              <a:t>Knowing that you have certain avenues and options to use in case your rights are compromised in any way can take the fear out of reporting incidences of employment misconduct.</a:t>
            </a:r>
          </a:p>
        </p:txBody>
      </p:sp>
    </p:spTree>
    <p:extLst>
      <p:ext uri="{BB962C8B-B14F-4D97-AF65-F5344CB8AC3E}">
        <p14:creationId xmlns:p14="http://schemas.microsoft.com/office/powerpoint/2010/main" val="32683782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3E322-4463-4586-AC85-AC6031392EA8}"/>
              </a:ext>
            </a:extLst>
          </p:cNvPr>
          <p:cNvSpPr>
            <a:spLocks noGrp="1"/>
          </p:cNvSpPr>
          <p:nvPr>
            <p:ph type="title"/>
          </p:nvPr>
        </p:nvSpPr>
        <p:spPr/>
        <p:txBody>
          <a:bodyPr/>
          <a:lstStyle/>
          <a:p>
            <a:r>
              <a:rPr lang="en-US" dirty="0"/>
              <a:t>References </a:t>
            </a:r>
          </a:p>
        </p:txBody>
      </p:sp>
      <p:sp>
        <p:nvSpPr>
          <p:cNvPr id="3" name="Content Placeholder 2">
            <a:extLst>
              <a:ext uri="{FF2B5EF4-FFF2-40B4-BE49-F238E27FC236}">
                <a16:creationId xmlns:a16="http://schemas.microsoft.com/office/drawing/2014/main" id="{3A8161FF-F528-4794-8E6C-9F8ABE8ACB32}"/>
              </a:ext>
            </a:extLst>
          </p:cNvPr>
          <p:cNvSpPr>
            <a:spLocks noGrp="1"/>
          </p:cNvSpPr>
          <p:nvPr>
            <p:ph idx="1"/>
          </p:nvPr>
        </p:nvSpPr>
        <p:spPr/>
        <p:txBody>
          <a:bodyPr/>
          <a:lstStyle/>
          <a:p>
            <a:r>
              <a:rPr lang="en-US" dirty="0"/>
              <a:t>Crain, M. (1995). Women, labor unions, and hostile work environment sexual harassment: The untold story. Tex. J. Women &amp; L., 4, 9.</a:t>
            </a:r>
          </a:p>
          <a:p>
            <a:r>
              <a:rPr lang="en-US" dirty="0"/>
              <a:t>Howald, N., Walker, J., </a:t>
            </a:r>
            <a:r>
              <a:rPr lang="en-US" dirty="0" err="1"/>
              <a:t>Melick</a:t>
            </a:r>
            <a:r>
              <a:rPr lang="en-US" dirty="0"/>
              <a:t>, S., Albert, M., &amp; Huang, S. (2018). Addressing sexual harassment in the workplace. Society for Industrial and Organizational Psychology.</a:t>
            </a:r>
          </a:p>
          <a:p>
            <a:r>
              <a:rPr lang="en-US" dirty="0"/>
              <a:t>TOOHEY, K. (2013). Addressing sexual harassment in the workplace. LAW INSTITUTE JOURNAL, 87(9), 32-35.</a:t>
            </a:r>
          </a:p>
        </p:txBody>
      </p:sp>
    </p:spTree>
    <p:extLst>
      <p:ext uri="{BB962C8B-B14F-4D97-AF65-F5344CB8AC3E}">
        <p14:creationId xmlns:p14="http://schemas.microsoft.com/office/powerpoint/2010/main" val="22789598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68</TotalTime>
  <Words>852</Words>
  <Application>Microsoft Office PowerPoint</Application>
  <PresentationFormat>Widescreen</PresentationFormat>
  <Paragraphs>43</Paragraphs>
  <Slides>8</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Garamond</vt:lpstr>
      <vt:lpstr>Organic</vt:lpstr>
      <vt:lpstr>Training on workplace Sexual harassment </vt:lpstr>
      <vt:lpstr>PowerPoint Presentation</vt:lpstr>
      <vt:lpstr>PowerPoint Presentation</vt:lpstr>
      <vt:lpstr>PowerPoint Presentation</vt:lpstr>
      <vt:lpstr>PowerPoint Presentation</vt:lpstr>
      <vt:lpstr>PowerPoint Presentation</vt:lpstr>
      <vt:lpstr>PowerPoint Presentation</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Training on workplace Sexual harassment </dc:title>
  <dc:creator>HP User</dc:creator>
  <cp:lastModifiedBy>HP User</cp:lastModifiedBy>
  <cp:revision>7</cp:revision>
  <dcterms:created xsi:type="dcterms:W3CDTF">2021-11-16T02:10:53Z</dcterms:created>
  <dcterms:modified xsi:type="dcterms:W3CDTF">2021-11-16T03:19:45Z</dcterms:modified>
</cp:coreProperties>
</file>